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5" r:id="rId7"/>
    <p:sldId id="264" r:id="rId8"/>
    <p:sldId id="260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F686A-F949-0046-898E-E4953FB3EEB8}" type="datetimeFigureOut">
              <a:rPr lang="ja-JP" altLang="en-US" smtClean="0"/>
              <a:pPr/>
              <a:t>13.11.6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44BF-444F-A845-85FE-991806EA4B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90535"/>
            <a:ext cx="7772400" cy="1909916"/>
          </a:xfrm>
        </p:spPr>
        <p:txBody>
          <a:bodyPr>
            <a:normAutofit fontScale="90000"/>
          </a:bodyPr>
          <a:lstStyle/>
          <a:p>
            <a:r>
              <a:rPr lang="en-US" altLang="ja-JP" sz="5222" dirty="0" err="1" smtClean="0">
                <a:latin typeface="Bank Gothic"/>
                <a:ea typeface="ヒラギノ丸ゴ ProN W4"/>
                <a:cs typeface="Bank Gothic"/>
              </a:rPr>
              <a:t>Polygonization</a:t>
            </a:r>
            <a:r>
              <a:rPr lang="en-US" altLang="ja-JP" sz="5222" dirty="0" smtClean="0">
                <a:latin typeface="Bank Gothic"/>
                <a:ea typeface="ヒラギノ丸ゴ ProN W4"/>
                <a:cs typeface="Bank Gothic"/>
              </a:rPr>
              <a:t> </a:t>
            </a:r>
            <a:r>
              <a:rPr lang="en-US" altLang="ja-JP" sz="5222" dirty="0" smtClean="0">
                <a:latin typeface="Bank Gothic"/>
                <a:ea typeface="ヒラギノ丸ゴ ProN W4"/>
                <a:cs typeface="Bank Gothic"/>
              </a:rPr>
              <a:t>Effect</a:t>
            </a:r>
            <a:r>
              <a:rPr lang="en-US" altLang="ja-JP" dirty="0" smtClean="0">
                <a:latin typeface="Bank Gothic"/>
                <a:ea typeface="ヒラギノ丸ゴ ProN W4"/>
                <a:cs typeface="Bank Gothic"/>
              </a:rPr>
              <a:t/>
            </a:r>
            <a:br>
              <a:rPr lang="en-US" altLang="ja-JP" dirty="0" smtClean="0">
                <a:latin typeface="Bank Gothic"/>
                <a:ea typeface="ヒラギノ丸ゴ ProN W4"/>
                <a:cs typeface="Bank Gothic"/>
              </a:rPr>
            </a:br>
            <a:r>
              <a:rPr lang="en-US" altLang="ja-JP" dirty="0" smtClean="0">
                <a:latin typeface="Bank Gothic"/>
                <a:ea typeface="ヒラギノ丸ゴ ProN W4"/>
                <a:cs typeface="Bank Gothic"/>
              </a:rPr>
              <a:t/>
            </a:r>
            <a:br>
              <a:rPr lang="en-US" altLang="ja-JP" dirty="0" smtClean="0">
                <a:latin typeface="Bank Gothic"/>
                <a:ea typeface="ヒラギノ丸ゴ ProN W4"/>
                <a:cs typeface="Bank Gothic"/>
              </a:rPr>
            </a:br>
            <a:r>
              <a:rPr lang="ja-JP" altLang="en-US" sz="3500" dirty="0" smtClean="0">
                <a:latin typeface="ヒラギノ角ゴ Pro W3"/>
                <a:ea typeface="ヒラギノ角ゴ Pro W3"/>
                <a:cs typeface="ヒラギノ角ゴ Pro W3"/>
              </a:rPr>
              <a:t>ポリゴン化効果</a:t>
            </a:r>
            <a:endParaRPr lang="ja-JP" altLang="en-US" sz="35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04676"/>
            <a:ext cx="6400800" cy="1334124"/>
          </a:xfrm>
        </p:spPr>
        <p:txBody>
          <a:bodyPr/>
          <a:lstStyle/>
          <a:p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東北学院大学</a:t>
            </a:r>
            <a:endParaRPr lang="en-US" altLang="ja-JP" sz="2800" dirty="0" smtClean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櫻井　研三</a:t>
            </a:r>
            <a:endParaRPr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pic>
        <p:nvPicPr>
          <p:cNvPr id="4" name="図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2" y="140194"/>
            <a:ext cx="789273" cy="923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078120"/>
            <a:ext cx="7772400" cy="2135844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頭を動かさずに中央の</a:t>
            </a:r>
            <a:br>
              <a:rPr lang="en-US" altLang="en-US" sz="40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明滅する</a:t>
            </a:r>
            <a:r>
              <a:rPr lang="en-US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星を凝視してください</a:t>
            </a:r>
            <a:r>
              <a:rPr lang="en-US" altLang="ja-JP" sz="4000" dirty="0" smtClean="0"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40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周囲の５つの円が多角形にみえます</a:t>
            </a:r>
            <a:endParaRPr lang="ja-JP" altLang="en-US" sz="40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5251128" y="2454745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rgbClr val="E48204"/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109886" y="2454745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rgbClr val="E48204"/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516505" y="3708211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rgbClr val="E48204"/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836043" y="3708211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rgbClr val="E48204"/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 5 9"/>
          <p:cNvSpPr/>
          <p:nvPr/>
        </p:nvSpPr>
        <p:spPr>
          <a:xfrm>
            <a:off x="4538710" y="3153070"/>
            <a:ext cx="164943" cy="164943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4180288" y="1677617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rgbClr val="E48204"/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図形グループ 16"/>
          <p:cNvGrpSpPr/>
          <p:nvPr/>
        </p:nvGrpSpPr>
        <p:grpSpPr>
          <a:xfrm>
            <a:off x="3109886" y="1677617"/>
            <a:ext cx="3020456" cy="2909808"/>
            <a:chOff x="3109886" y="1677617"/>
            <a:chExt cx="3020456" cy="2909808"/>
          </a:xfrm>
          <a:solidFill>
            <a:schemeClr val="bg1"/>
          </a:solidFill>
        </p:grpSpPr>
        <p:sp>
          <p:nvSpPr>
            <p:cNvPr id="18" name="星 5 17"/>
            <p:cNvSpPr/>
            <p:nvPr/>
          </p:nvSpPr>
          <p:spPr>
            <a:xfrm>
              <a:off x="4538710" y="3153070"/>
              <a:ext cx="164943" cy="164943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5251128" y="2454745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109886" y="2454745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516505" y="3708211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836043" y="3708211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180288" y="1677617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078120"/>
            <a:ext cx="7772400" cy="2135844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線図形のみの点滅では</a:t>
            </a:r>
            <a:r>
              <a:rPr lang="en-US" altLang="ja-JP" sz="3600" dirty="0" smtClean="0"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ほとんど効果は起きません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星 5 9"/>
          <p:cNvSpPr/>
          <p:nvPr/>
        </p:nvSpPr>
        <p:spPr>
          <a:xfrm>
            <a:off x="4538710" y="3153070"/>
            <a:ext cx="164943" cy="164943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図形グループ 16"/>
          <p:cNvGrpSpPr/>
          <p:nvPr/>
        </p:nvGrpSpPr>
        <p:grpSpPr>
          <a:xfrm>
            <a:off x="3109886" y="1677617"/>
            <a:ext cx="3020456" cy="2909808"/>
            <a:chOff x="3109886" y="1677617"/>
            <a:chExt cx="3020456" cy="2909808"/>
          </a:xfrm>
          <a:solidFill>
            <a:schemeClr val="bg1"/>
          </a:solidFill>
        </p:grpSpPr>
        <p:sp>
          <p:nvSpPr>
            <p:cNvPr id="18" name="星 5 17"/>
            <p:cNvSpPr/>
            <p:nvPr/>
          </p:nvSpPr>
          <p:spPr>
            <a:xfrm>
              <a:off x="4538710" y="3153070"/>
              <a:ext cx="164943" cy="164943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5251128" y="2454745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109886" y="2454745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516505" y="3708211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836043" y="3708211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180288" y="1677617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078120"/>
            <a:ext cx="7772400" cy="2135844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グラデーション図形の</a:t>
            </a:r>
            <a:r>
              <a:rPr lang="en-US" altLang="ja-JP" sz="3600" dirty="0" smtClean="0"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交替呈示が重要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>
            <a:off x="5244778" y="2454745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103536" y="2454745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510155" y="3708211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829693" y="3708211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星 5 14"/>
          <p:cNvSpPr/>
          <p:nvPr/>
        </p:nvSpPr>
        <p:spPr>
          <a:xfrm>
            <a:off x="4538710" y="3153070"/>
            <a:ext cx="164943" cy="164943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173938" y="1677617"/>
            <a:ext cx="879214" cy="879214"/>
          </a:xfrm>
          <a:prstGeom prst="ellipse">
            <a:avLst/>
          </a:prstGeom>
          <a:gradFill flip="none" rotWithShape="1">
            <a:gsLst>
              <a:gs pos="7200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図形グループ 16"/>
          <p:cNvGrpSpPr/>
          <p:nvPr/>
        </p:nvGrpSpPr>
        <p:grpSpPr>
          <a:xfrm>
            <a:off x="3109886" y="1677617"/>
            <a:ext cx="3020456" cy="2909808"/>
            <a:chOff x="3109886" y="1677617"/>
            <a:chExt cx="3020456" cy="2909808"/>
          </a:xfrm>
          <a:solidFill>
            <a:schemeClr val="bg1"/>
          </a:solidFill>
        </p:grpSpPr>
        <p:sp>
          <p:nvSpPr>
            <p:cNvPr id="18" name="星 5 17"/>
            <p:cNvSpPr/>
            <p:nvPr/>
          </p:nvSpPr>
          <p:spPr>
            <a:xfrm>
              <a:off x="4538710" y="3153070"/>
              <a:ext cx="164943" cy="164943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5251128" y="2454745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109886" y="2454745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516505" y="3708211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836043" y="3708211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180288" y="1677617"/>
              <a:ext cx="879214" cy="879214"/>
            </a:xfrm>
            <a:prstGeom prst="ellipse">
              <a:avLst/>
            </a:pr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078120"/>
            <a:ext cx="7772400" cy="2135844"/>
          </a:xfrm>
        </p:spPr>
        <p:txBody>
          <a:bodyPr>
            <a:normAutofit/>
          </a:bodyPr>
          <a:lstStyle/>
          <a:p>
            <a:r>
              <a:rPr lang="ja-JP" altLang="en-US" sz="4000" dirty="0" smtClean="0">
                <a:latin typeface="ヒラギノ角ゴ Pro W3"/>
                <a:ea typeface="ヒラギノ角ゴ Pro W3"/>
                <a:cs typeface="ヒラギノ角ゴ Pro W3"/>
              </a:rPr>
              <a:t>ありがとうございます</a:t>
            </a:r>
            <a:endParaRPr lang="ja-JP" altLang="en-US" sz="40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67</Words>
  <Application>Microsoft Macintosh PowerPoint</Application>
  <PresentationFormat>画面に合わせる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Polygonization Effect  ポリゴン化効果</vt:lpstr>
      <vt:lpstr>頭を動かさずに中央の 明滅する星を凝視してください 周囲の５つの円が多角形にみえます</vt:lpstr>
      <vt:lpstr>スライド 3</vt:lpstr>
      <vt:lpstr>線図形のみの点滅では ほとんど効果は起きません</vt:lpstr>
      <vt:lpstr>スライド 5</vt:lpstr>
      <vt:lpstr>グラデーション図形の 交替呈示が重要</vt:lpstr>
      <vt:lpstr>スライド 7</vt:lpstr>
      <vt:lpstr>ありがとうございます</vt:lpstr>
    </vt:vector>
  </TitlesOfParts>
  <Company>東北学院大学心理学研究室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Distortion Effect</dc:title>
  <dc:creator>Sakurai Kenzo</dc:creator>
  <cp:lastModifiedBy>Sakurai Kenzo</cp:lastModifiedBy>
  <cp:revision>33</cp:revision>
  <dcterms:created xsi:type="dcterms:W3CDTF">2013-11-06T13:30:26Z</dcterms:created>
  <dcterms:modified xsi:type="dcterms:W3CDTF">2013-11-06T13:33:40Z</dcterms:modified>
</cp:coreProperties>
</file>