
<file path=[Content_Types].xml><?xml version="1.0" encoding="utf-8"?>
<Types xmlns="http://schemas.openxmlformats.org/package/2006/content-types">
  <Override PartName="/ppt/slideLayouts/slideLayout4.xml" ContentType="application/vnd.openxmlformats-officedocument.presentationml.slideLayout+xml"/>
  <Default Extension="jpeg" ContentType="image/jpeg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s/slide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9" r:id="rId3"/>
    <p:sldId id="257" r:id="rId4"/>
    <p:sldId id="261" r:id="rId5"/>
    <p:sldId id="262" r:id="rId6"/>
    <p:sldId id="265" r:id="rId7"/>
    <p:sldId id="264" r:id="rId8"/>
    <p:sldId id="260" r:id="rId9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54" d="100"/>
          <a:sy n="154" d="100"/>
        </p:scale>
        <p:origin x="-114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F686A-F949-0046-898E-E4953FB3EEB8}" type="datetimeFigureOut">
              <a:rPr lang="ja-JP" altLang="en-US" smtClean="0"/>
              <a:pPr/>
              <a:t>13.11.6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A44BF-444F-A845-85FE-991806EA4BF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F686A-F949-0046-898E-E4953FB3EEB8}" type="datetimeFigureOut">
              <a:rPr lang="ja-JP" altLang="en-US" smtClean="0"/>
              <a:pPr/>
              <a:t>13.11.6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A44BF-444F-A845-85FE-991806EA4BF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F686A-F949-0046-898E-E4953FB3EEB8}" type="datetimeFigureOut">
              <a:rPr lang="ja-JP" altLang="en-US" smtClean="0"/>
              <a:pPr/>
              <a:t>13.11.6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A44BF-444F-A845-85FE-991806EA4BF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F686A-F949-0046-898E-E4953FB3EEB8}" type="datetimeFigureOut">
              <a:rPr lang="ja-JP" altLang="en-US" smtClean="0"/>
              <a:pPr/>
              <a:t>13.11.6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A44BF-444F-A845-85FE-991806EA4BF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F686A-F949-0046-898E-E4953FB3EEB8}" type="datetimeFigureOut">
              <a:rPr lang="ja-JP" altLang="en-US" smtClean="0"/>
              <a:pPr/>
              <a:t>13.11.6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A44BF-444F-A845-85FE-991806EA4BF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F686A-F949-0046-898E-E4953FB3EEB8}" type="datetimeFigureOut">
              <a:rPr lang="ja-JP" altLang="en-US" smtClean="0"/>
              <a:pPr/>
              <a:t>13.11.6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A44BF-444F-A845-85FE-991806EA4BF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F686A-F949-0046-898E-E4953FB3EEB8}" type="datetimeFigureOut">
              <a:rPr lang="ja-JP" altLang="en-US" smtClean="0"/>
              <a:pPr/>
              <a:t>13.11.6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A44BF-444F-A845-85FE-991806EA4BF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F686A-F949-0046-898E-E4953FB3EEB8}" type="datetimeFigureOut">
              <a:rPr lang="ja-JP" altLang="en-US" smtClean="0"/>
              <a:pPr/>
              <a:t>13.11.6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A44BF-444F-A845-85FE-991806EA4BF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F686A-F949-0046-898E-E4953FB3EEB8}" type="datetimeFigureOut">
              <a:rPr lang="ja-JP" altLang="en-US" smtClean="0"/>
              <a:pPr/>
              <a:t>13.11.6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A44BF-444F-A845-85FE-991806EA4BF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F686A-F949-0046-898E-E4953FB3EEB8}" type="datetimeFigureOut">
              <a:rPr lang="ja-JP" altLang="en-US" smtClean="0"/>
              <a:pPr/>
              <a:t>13.11.6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A44BF-444F-A845-85FE-991806EA4BF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F686A-F949-0046-898E-E4953FB3EEB8}" type="datetimeFigureOut">
              <a:rPr lang="ja-JP" altLang="en-US" smtClean="0"/>
              <a:pPr/>
              <a:t>13.11.6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A44BF-444F-A845-85FE-991806EA4BF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F686A-F949-0046-898E-E4953FB3EEB8}" type="datetimeFigureOut">
              <a:rPr lang="ja-JP" altLang="en-US" smtClean="0"/>
              <a:pPr/>
              <a:t>13.11.6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A44BF-444F-A845-85FE-991806EA4BF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690535"/>
            <a:ext cx="7772400" cy="1909916"/>
          </a:xfrm>
        </p:spPr>
        <p:txBody>
          <a:bodyPr>
            <a:normAutofit fontScale="90000"/>
          </a:bodyPr>
          <a:lstStyle/>
          <a:p>
            <a:r>
              <a:rPr lang="en-US" altLang="ja-JP" sz="5222" dirty="0" err="1" smtClean="0">
                <a:latin typeface="Bank Gothic"/>
                <a:ea typeface="ヒラギノ丸ゴ ProN W4"/>
                <a:cs typeface="Bank Gothic"/>
              </a:rPr>
              <a:t>Polygonization</a:t>
            </a:r>
            <a:r>
              <a:rPr lang="en-US" altLang="ja-JP" sz="5222" dirty="0" smtClean="0">
                <a:latin typeface="Bank Gothic"/>
                <a:ea typeface="ヒラギノ丸ゴ ProN W4"/>
                <a:cs typeface="Bank Gothic"/>
              </a:rPr>
              <a:t> </a:t>
            </a:r>
            <a:r>
              <a:rPr lang="en-US" altLang="ja-JP" sz="5222" dirty="0" smtClean="0">
                <a:latin typeface="Bank Gothic"/>
                <a:ea typeface="ヒラギノ丸ゴ ProN W4"/>
                <a:cs typeface="Bank Gothic"/>
              </a:rPr>
              <a:t>Effect</a:t>
            </a:r>
            <a:r>
              <a:rPr lang="en-US" altLang="ja-JP" dirty="0" smtClean="0">
                <a:latin typeface="Bank Gothic"/>
                <a:ea typeface="ヒラギノ丸ゴ ProN W4"/>
                <a:cs typeface="Bank Gothic"/>
              </a:rPr>
              <a:t/>
            </a:r>
            <a:br>
              <a:rPr lang="en-US" altLang="ja-JP" dirty="0" smtClean="0">
                <a:latin typeface="Bank Gothic"/>
                <a:ea typeface="ヒラギノ丸ゴ ProN W4"/>
                <a:cs typeface="Bank Gothic"/>
              </a:rPr>
            </a:br>
            <a:r>
              <a:rPr lang="en-US" altLang="ja-JP" dirty="0" smtClean="0">
                <a:latin typeface="Bank Gothic"/>
                <a:ea typeface="ヒラギノ丸ゴ ProN W4"/>
                <a:cs typeface="Bank Gothic"/>
              </a:rPr>
              <a:t/>
            </a:r>
            <a:br>
              <a:rPr lang="en-US" altLang="ja-JP" dirty="0" smtClean="0">
                <a:latin typeface="Bank Gothic"/>
                <a:ea typeface="ヒラギノ丸ゴ ProN W4"/>
                <a:cs typeface="Bank Gothic"/>
              </a:rPr>
            </a:br>
            <a:r>
              <a:rPr lang="ja-JP" altLang="en-US" sz="3500" dirty="0" smtClean="0">
                <a:latin typeface="ヒラギノ角ゴ Pro W3"/>
                <a:ea typeface="ヒラギノ角ゴ Pro W3"/>
                <a:cs typeface="ヒラギノ角ゴ Pro W3"/>
              </a:rPr>
              <a:t>ポリゴン化効果</a:t>
            </a:r>
            <a:endParaRPr lang="ja-JP" altLang="en-US" sz="3500" dirty="0">
              <a:latin typeface="ヒラギノ角ゴ Pro W3"/>
              <a:ea typeface="ヒラギノ角ゴ Pro W3"/>
              <a:cs typeface="ヒラギノ角ゴ Pro W3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4304676"/>
            <a:ext cx="6400800" cy="1334124"/>
          </a:xfrm>
        </p:spPr>
        <p:txBody>
          <a:bodyPr/>
          <a:lstStyle/>
          <a:p>
            <a:r>
              <a:rPr lang="ja-JP" altLang="en-US" sz="2800" dirty="0" smtClean="0">
                <a:solidFill>
                  <a:schemeClr val="tx1"/>
                </a:solidFill>
                <a:latin typeface="ヒラギノ角ゴ Pro W3"/>
                <a:ea typeface="ヒラギノ角ゴ Pro W3"/>
                <a:cs typeface="ヒラギノ角ゴ Pro W3"/>
              </a:rPr>
              <a:t>東北学院大学</a:t>
            </a:r>
            <a:endParaRPr lang="en-US" altLang="ja-JP" sz="2800" dirty="0" smtClean="0">
              <a:solidFill>
                <a:schemeClr val="tx1"/>
              </a:solidFill>
              <a:latin typeface="ヒラギノ角ゴ Pro W3"/>
              <a:ea typeface="ヒラギノ角ゴ Pro W3"/>
              <a:cs typeface="ヒラギノ角ゴ Pro W3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latin typeface="ヒラギノ角ゴ Pro W3"/>
                <a:ea typeface="ヒラギノ角ゴ Pro W3"/>
                <a:cs typeface="ヒラギノ角ゴ Pro W3"/>
              </a:rPr>
              <a:t>櫻井　研三</a:t>
            </a:r>
            <a:endParaRPr lang="ja-JP" altLang="en-US" dirty="0">
              <a:solidFill>
                <a:schemeClr val="tx1"/>
              </a:solidFill>
              <a:latin typeface="ヒラギノ角ゴ Pro W3"/>
              <a:ea typeface="ヒラギノ角ゴ Pro W3"/>
              <a:cs typeface="ヒラギノ角ゴ Pro W3"/>
            </a:endParaRPr>
          </a:p>
        </p:txBody>
      </p:sp>
      <p:pic>
        <p:nvPicPr>
          <p:cNvPr id="4" name="図 3" descr="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2" y="140194"/>
            <a:ext cx="789273" cy="9233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078120"/>
            <a:ext cx="7772400" cy="2135844"/>
          </a:xfrm>
        </p:spPr>
        <p:txBody>
          <a:bodyPr>
            <a:normAutofit fontScale="90000"/>
          </a:bodyPr>
          <a:lstStyle/>
          <a:p>
            <a:r>
              <a:rPr lang="en-US" altLang="en-US" sz="4000" dirty="0" smtClean="0">
                <a:latin typeface="ヒラギノ角ゴ Pro W3"/>
                <a:ea typeface="ヒラギノ角ゴ Pro W3"/>
                <a:cs typeface="ヒラギノ角ゴ Pro W3"/>
              </a:rPr>
              <a:t>頭を動かさずに中央の</a:t>
            </a:r>
            <a:br>
              <a:rPr lang="en-US" altLang="en-US" sz="4000" dirty="0" smtClean="0">
                <a:latin typeface="ヒラギノ角ゴ Pro W3"/>
                <a:ea typeface="ヒラギノ角ゴ Pro W3"/>
                <a:cs typeface="ヒラギノ角ゴ Pro W3"/>
              </a:rPr>
            </a:br>
            <a:r>
              <a:rPr lang="ja-JP" altLang="en-US" sz="4000" dirty="0" smtClean="0">
                <a:latin typeface="ヒラギノ角ゴ Pro W3"/>
                <a:ea typeface="ヒラギノ角ゴ Pro W3"/>
                <a:cs typeface="ヒラギノ角ゴ Pro W3"/>
              </a:rPr>
              <a:t>明滅する</a:t>
            </a:r>
            <a:r>
              <a:rPr lang="en-US" altLang="en-US" sz="4000" dirty="0" smtClean="0">
                <a:latin typeface="ヒラギノ角ゴ Pro W3"/>
                <a:ea typeface="ヒラギノ角ゴ Pro W3"/>
                <a:cs typeface="ヒラギノ角ゴ Pro W3"/>
              </a:rPr>
              <a:t>星を凝視してください</a:t>
            </a:r>
            <a:r>
              <a:rPr lang="en-US" altLang="ja-JP" sz="4000" dirty="0" smtClean="0">
                <a:latin typeface="ヒラギノ角ゴ Pro W3"/>
                <a:ea typeface="ヒラギノ角ゴ Pro W3"/>
                <a:cs typeface="ヒラギノ角ゴ Pro W3"/>
              </a:rPr>
              <a:t/>
            </a:r>
            <a:br>
              <a:rPr lang="en-US" altLang="ja-JP" sz="4000" dirty="0" smtClean="0">
                <a:latin typeface="ヒラギノ角ゴ Pro W3"/>
                <a:ea typeface="ヒラギノ角ゴ Pro W3"/>
                <a:cs typeface="ヒラギノ角ゴ Pro W3"/>
              </a:rPr>
            </a:br>
            <a:r>
              <a:rPr lang="ja-JP" altLang="en-US" sz="4000" dirty="0" smtClean="0">
                <a:latin typeface="ヒラギノ角ゴ Pro W3"/>
                <a:ea typeface="ヒラギノ角ゴ Pro W3"/>
                <a:cs typeface="ヒラギノ角ゴ Pro W3"/>
              </a:rPr>
              <a:t>周囲の５つの円が多角形にみえます</a:t>
            </a:r>
            <a:endParaRPr lang="ja-JP" altLang="en-US" sz="4000" dirty="0">
              <a:latin typeface="ヒラギノ角ゴ Pro W3"/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円/楕円 5"/>
          <p:cNvSpPr/>
          <p:nvPr/>
        </p:nvSpPr>
        <p:spPr>
          <a:xfrm>
            <a:off x="5251128" y="2454745"/>
            <a:ext cx="879214" cy="879214"/>
          </a:xfrm>
          <a:prstGeom prst="ellipse">
            <a:avLst/>
          </a:prstGeom>
          <a:gradFill flip="none" rotWithShape="1">
            <a:gsLst>
              <a:gs pos="72000">
                <a:schemeClr val="bg1"/>
              </a:gs>
              <a:gs pos="100000">
                <a:srgbClr val="E48204"/>
              </a:gs>
            </a:gsLst>
            <a:path path="shape">
              <a:fillToRect l="50000" t="50000" r="50000" b="50000"/>
            </a:path>
            <a:tileRect/>
          </a:gradFill>
          <a:ln w="2857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3109886" y="2454745"/>
            <a:ext cx="879214" cy="879214"/>
          </a:xfrm>
          <a:prstGeom prst="ellipse">
            <a:avLst/>
          </a:prstGeom>
          <a:gradFill flip="none" rotWithShape="1">
            <a:gsLst>
              <a:gs pos="72000">
                <a:schemeClr val="bg1"/>
              </a:gs>
              <a:gs pos="100000">
                <a:srgbClr val="E48204"/>
              </a:gs>
            </a:gsLst>
            <a:path path="shape">
              <a:fillToRect l="50000" t="50000" r="50000" b="50000"/>
            </a:path>
            <a:tileRect/>
          </a:gradFill>
          <a:ln w="2857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3516505" y="3708211"/>
            <a:ext cx="879214" cy="879214"/>
          </a:xfrm>
          <a:prstGeom prst="ellipse">
            <a:avLst/>
          </a:prstGeom>
          <a:gradFill flip="none" rotWithShape="1">
            <a:gsLst>
              <a:gs pos="72000">
                <a:schemeClr val="bg1"/>
              </a:gs>
              <a:gs pos="100000">
                <a:srgbClr val="E48204"/>
              </a:gs>
            </a:gsLst>
            <a:path path="shape">
              <a:fillToRect l="50000" t="50000" r="50000" b="50000"/>
            </a:path>
            <a:tileRect/>
          </a:gradFill>
          <a:ln w="2857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4836043" y="3708211"/>
            <a:ext cx="879214" cy="879214"/>
          </a:xfrm>
          <a:prstGeom prst="ellipse">
            <a:avLst/>
          </a:prstGeom>
          <a:gradFill flip="none" rotWithShape="1">
            <a:gsLst>
              <a:gs pos="72000">
                <a:schemeClr val="bg1"/>
              </a:gs>
              <a:gs pos="100000">
                <a:srgbClr val="E48204"/>
              </a:gs>
            </a:gsLst>
            <a:path path="shape">
              <a:fillToRect l="50000" t="50000" r="50000" b="50000"/>
            </a:path>
            <a:tileRect/>
          </a:gradFill>
          <a:ln w="2857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星 5 9"/>
          <p:cNvSpPr/>
          <p:nvPr/>
        </p:nvSpPr>
        <p:spPr>
          <a:xfrm>
            <a:off x="4538710" y="3153070"/>
            <a:ext cx="164943" cy="164943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円/楕円 2"/>
          <p:cNvSpPr/>
          <p:nvPr/>
        </p:nvSpPr>
        <p:spPr>
          <a:xfrm>
            <a:off x="4180288" y="1677617"/>
            <a:ext cx="879214" cy="879214"/>
          </a:xfrm>
          <a:prstGeom prst="ellipse">
            <a:avLst/>
          </a:prstGeom>
          <a:gradFill flip="none" rotWithShape="1">
            <a:gsLst>
              <a:gs pos="72000">
                <a:schemeClr val="bg1"/>
              </a:gs>
              <a:gs pos="100000">
                <a:srgbClr val="E48204"/>
              </a:gs>
            </a:gsLst>
            <a:path path="shape">
              <a:fillToRect l="50000" t="50000" r="50000" b="50000"/>
            </a:path>
            <a:tileRect/>
          </a:gradFill>
          <a:ln w="2857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7" name="図形グループ 16"/>
          <p:cNvGrpSpPr/>
          <p:nvPr/>
        </p:nvGrpSpPr>
        <p:grpSpPr>
          <a:xfrm>
            <a:off x="3109886" y="1677617"/>
            <a:ext cx="3020456" cy="2909808"/>
            <a:chOff x="3109886" y="1677617"/>
            <a:chExt cx="3020456" cy="2909808"/>
          </a:xfrm>
          <a:solidFill>
            <a:schemeClr val="bg1"/>
          </a:solidFill>
        </p:grpSpPr>
        <p:sp>
          <p:nvSpPr>
            <p:cNvPr id="18" name="星 5 17"/>
            <p:cNvSpPr/>
            <p:nvPr/>
          </p:nvSpPr>
          <p:spPr>
            <a:xfrm>
              <a:off x="4538710" y="3153070"/>
              <a:ext cx="164943" cy="164943"/>
            </a:xfrm>
            <a:prstGeom prst="star5">
              <a:avLst/>
            </a:prstGeom>
            <a:grp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円/楕円 18"/>
            <p:cNvSpPr/>
            <p:nvPr/>
          </p:nvSpPr>
          <p:spPr>
            <a:xfrm>
              <a:off x="5251128" y="2454745"/>
              <a:ext cx="879214" cy="879214"/>
            </a:xfrm>
            <a:prstGeom prst="ellipse">
              <a:avLst/>
            </a:prstGeom>
            <a:grpFill/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円/楕円 19"/>
            <p:cNvSpPr/>
            <p:nvPr/>
          </p:nvSpPr>
          <p:spPr>
            <a:xfrm>
              <a:off x="3109886" y="2454745"/>
              <a:ext cx="879214" cy="879214"/>
            </a:xfrm>
            <a:prstGeom prst="ellipse">
              <a:avLst/>
            </a:prstGeom>
            <a:grpFill/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円/楕円 20"/>
            <p:cNvSpPr/>
            <p:nvPr/>
          </p:nvSpPr>
          <p:spPr>
            <a:xfrm>
              <a:off x="3516505" y="3708211"/>
              <a:ext cx="879214" cy="879214"/>
            </a:xfrm>
            <a:prstGeom prst="ellipse">
              <a:avLst/>
            </a:prstGeom>
            <a:grpFill/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円/楕円 21"/>
            <p:cNvSpPr/>
            <p:nvPr/>
          </p:nvSpPr>
          <p:spPr>
            <a:xfrm>
              <a:off x="4836043" y="3708211"/>
              <a:ext cx="879214" cy="879214"/>
            </a:xfrm>
            <a:prstGeom prst="ellipse">
              <a:avLst/>
            </a:prstGeom>
            <a:grpFill/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円/楕円 22"/>
            <p:cNvSpPr/>
            <p:nvPr/>
          </p:nvSpPr>
          <p:spPr>
            <a:xfrm>
              <a:off x="4180288" y="1677617"/>
              <a:ext cx="879214" cy="879214"/>
            </a:xfrm>
            <a:prstGeom prst="ellipse">
              <a:avLst/>
            </a:prstGeom>
            <a:grpFill/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nodeType="afterEffect">
                                  <p:stCondLst>
                                    <p:cond delay="1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078120"/>
            <a:ext cx="7772400" cy="2135844"/>
          </a:xfrm>
        </p:spPr>
        <p:txBody>
          <a:bodyPr>
            <a:normAutofit/>
          </a:bodyPr>
          <a:lstStyle/>
          <a:p>
            <a:r>
              <a:rPr lang="ja-JP" altLang="en-US" sz="3600" dirty="0" smtClean="0">
                <a:latin typeface="ヒラギノ角ゴ Pro W3"/>
                <a:ea typeface="ヒラギノ角ゴ Pro W3"/>
                <a:cs typeface="ヒラギノ角ゴ Pro W3"/>
              </a:rPr>
              <a:t>線図形のみの点滅では</a:t>
            </a:r>
            <a:r>
              <a:rPr lang="en-US" altLang="ja-JP" sz="3600" dirty="0" smtClean="0">
                <a:latin typeface="ヒラギノ角ゴ Pro W3"/>
                <a:ea typeface="ヒラギノ角ゴ Pro W3"/>
                <a:cs typeface="ヒラギノ角ゴ Pro W3"/>
              </a:rPr>
              <a:t/>
            </a:r>
            <a:br>
              <a:rPr lang="en-US" altLang="ja-JP" sz="3600" dirty="0" smtClean="0">
                <a:latin typeface="ヒラギノ角ゴ Pro W3"/>
                <a:ea typeface="ヒラギノ角ゴ Pro W3"/>
                <a:cs typeface="ヒラギノ角ゴ Pro W3"/>
              </a:rPr>
            </a:br>
            <a:r>
              <a:rPr lang="ja-JP" altLang="en-US" sz="3600" dirty="0" smtClean="0">
                <a:latin typeface="ヒラギノ角ゴ Pro W3"/>
                <a:ea typeface="ヒラギノ角ゴ Pro W3"/>
                <a:cs typeface="ヒラギノ角ゴ Pro W3"/>
              </a:rPr>
              <a:t>ほとんど効果は起きません</a:t>
            </a:r>
            <a:endParaRPr lang="ja-JP" altLang="en-US" sz="3600" dirty="0">
              <a:latin typeface="ヒラギノ角ゴ Pro W3"/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星 5 9"/>
          <p:cNvSpPr/>
          <p:nvPr/>
        </p:nvSpPr>
        <p:spPr>
          <a:xfrm>
            <a:off x="4538710" y="3153070"/>
            <a:ext cx="164943" cy="164943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図形グループ 16"/>
          <p:cNvGrpSpPr/>
          <p:nvPr/>
        </p:nvGrpSpPr>
        <p:grpSpPr>
          <a:xfrm>
            <a:off x="3109886" y="1677617"/>
            <a:ext cx="3020456" cy="2909808"/>
            <a:chOff x="3109886" y="1677617"/>
            <a:chExt cx="3020456" cy="2909808"/>
          </a:xfrm>
          <a:solidFill>
            <a:schemeClr val="bg1"/>
          </a:solidFill>
        </p:grpSpPr>
        <p:sp>
          <p:nvSpPr>
            <p:cNvPr id="18" name="星 5 17"/>
            <p:cNvSpPr/>
            <p:nvPr/>
          </p:nvSpPr>
          <p:spPr>
            <a:xfrm>
              <a:off x="4538710" y="3153070"/>
              <a:ext cx="164943" cy="164943"/>
            </a:xfrm>
            <a:prstGeom prst="star5">
              <a:avLst/>
            </a:prstGeom>
            <a:grp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円/楕円 18"/>
            <p:cNvSpPr/>
            <p:nvPr/>
          </p:nvSpPr>
          <p:spPr>
            <a:xfrm>
              <a:off x="5251128" y="2454745"/>
              <a:ext cx="879214" cy="879214"/>
            </a:xfrm>
            <a:prstGeom prst="ellipse">
              <a:avLst/>
            </a:prstGeom>
            <a:grpFill/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円/楕円 19"/>
            <p:cNvSpPr/>
            <p:nvPr/>
          </p:nvSpPr>
          <p:spPr>
            <a:xfrm>
              <a:off x="3109886" y="2454745"/>
              <a:ext cx="879214" cy="879214"/>
            </a:xfrm>
            <a:prstGeom prst="ellipse">
              <a:avLst/>
            </a:prstGeom>
            <a:grpFill/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円/楕円 20"/>
            <p:cNvSpPr/>
            <p:nvPr/>
          </p:nvSpPr>
          <p:spPr>
            <a:xfrm>
              <a:off x="3516505" y="3708211"/>
              <a:ext cx="879214" cy="879214"/>
            </a:xfrm>
            <a:prstGeom prst="ellipse">
              <a:avLst/>
            </a:prstGeom>
            <a:grpFill/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円/楕円 21"/>
            <p:cNvSpPr/>
            <p:nvPr/>
          </p:nvSpPr>
          <p:spPr>
            <a:xfrm>
              <a:off x="4836043" y="3708211"/>
              <a:ext cx="879214" cy="879214"/>
            </a:xfrm>
            <a:prstGeom prst="ellipse">
              <a:avLst/>
            </a:prstGeom>
            <a:grpFill/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円/楕円 22"/>
            <p:cNvSpPr/>
            <p:nvPr/>
          </p:nvSpPr>
          <p:spPr>
            <a:xfrm>
              <a:off x="4180288" y="1677617"/>
              <a:ext cx="879214" cy="879214"/>
            </a:xfrm>
            <a:prstGeom prst="ellipse">
              <a:avLst/>
            </a:prstGeom>
            <a:grpFill/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nodeType="afterEffect">
                                  <p:stCondLst>
                                    <p:cond delay="1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078120"/>
            <a:ext cx="7772400" cy="2135844"/>
          </a:xfrm>
        </p:spPr>
        <p:txBody>
          <a:bodyPr>
            <a:normAutofit/>
          </a:bodyPr>
          <a:lstStyle/>
          <a:p>
            <a:r>
              <a:rPr lang="ja-JP" altLang="en-US" sz="3600" dirty="0" smtClean="0">
                <a:latin typeface="ヒラギノ角ゴ Pro W3"/>
                <a:ea typeface="ヒラギノ角ゴ Pro W3"/>
                <a:cs typeface="ヒラギノ角ゴ Pro W3"/>
              </a:rPr>
              <a:t>グラデーション図形の</a:t>
            </a:r>
            <a:r>
              <a:rPr lang="en-US" altLang="ja-JP" sz="3600" dirty="0" smtClean="0">
                <a:latin typeface="ヒラギノ角ゴ Pro W3"/>
                <a:ea typeface="ヒラギノ角ゴ Pro W3"/>
                <a:cs typeface="ヒラギノ角ゴ Pro W3"/>
              </a:rPr>
              <a:t/>
            </a:r>
            <a:br>
              <a:rPr lang="en-US" altLang="ja-JP" sz="3600" dirty="0" smtClean="0">
                <a:latin typeface="ヒラギノ角ゴ Pro W3"/>
                <a:ea typeface="ヒラギノ角ゴ Pro W3"/>
                <a:cs typeface="ヒラギノ角ゴ Pro W3"/>
              </a:rPr>
            </a:br>
            <a:r>
              <a:rPr lang="ja-JP" altLang="en-US" sz="3600" dirty="0" smtClean="0">
                <a:latin typeface="ヒラギノ角ゴ Pro W3"/>
                <a:ea typeface="ヒラギノ角ゴ Pro W3"/>
                <a:cs typeface="ヒラギノ角ゴ Pro W3"/>
              </a:rPr>
              <a:t>交替呈示が重要</a:t>
            </a:r>
            <a:endParaRPr lang="ja-JP" altLang="en-US" sz="3600" dirty="0">
              <a:latin typeface="ヒラギノ角ゴ Pro W3"/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円/楕円 10"/>
          <p:cNvSpPr/>
          <p:nvPr/>
        </p:nvSpPr>
        <p:spPr>
          <a:xfrm>
            <a:off x="5244778" y="2454745"/>
            <a:ext cx="879214" cy="879214"/>
          </a:xfrm>
          <a:prstGeom prst="ellipse">
            <a:avLst/>
          </a:prstGeom>
          <a:gradFill flip="none" rotWithShape="1">
            <a:gsLst>
              <a:gs pos="72000">
                <a:schemeClr val="bg1"/>
              </a:gs>
              <a:gs pos="100000">
                <a:schemeClr val="tx1">
                  <a:lumMod val="50000"/>
                  <a:lumOff val="50000"/>
                </a:schemeClr>
              </a:gs>
            </a:gsLst>
            <a:path path="shape">
              <a:fillToRect l="50000" t="50000" r="50000" b="50000"/>
            </a:path>
            <a:tileRect/>
          </a:gradFill>
          <a:ln w="2857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/楕円 11"/>
          <p:cNvSpPr/>
          <p:nvPr/>
        </p:nvSpPr>
        <p:spPr>
          <a:xfrm>
            <a:off x="3103536" y="2454745"/>
            <a:ext cx="879214" cy="879214"/>
          </a:xfrm>
          <a:prstGeom prst="ellipse">
            <a:avLst/>
          </a:prstGeom>
          <a:gradFill flip="none" rotWithShape="1">
            <a:gsLst>
              <a:gs pos="72000">
                <a:schemeClr val="bg1"/>
              </a:gs>
              <a:gs pos="100000">
                <a:schemeClr val="tx1">
                  <a:lumMod val="50000"/>
                  <a:lumOff val="50000"/>
                </a:schemeClr>
              </a:gs>
            </a:gsLst>
            <a:path path="shape">
              <a:fillToRect l="50000" t="50000" r="50000" b="50000"/>
            </a:path>
            <a:tileRect/>
          </a:gradFill>
          <a:ln w="2857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円/楕円 12"/>
          <p:cNvSpPr/>
          <p:nvPr/>
        </p:nvSpPr>
        <p:spPr>
          <a:xfrm>
            <a:off x="3510155" y="3708211"/>
            <a:ext cx="879214" cy="879214"/>
          </a:xfrm>
          <a:prstGeom prst="ellipse">
            <a:avLst/>
          </a:prstGeom>
          <a:gradFill flip="none" rotWithShape="1">
            <a:gsLst>
              <a:gs pos="72000">
                <a:schemeClr val="bg1"/>
              </a:gs>
              <a:gs pos="100000">
                <a:schemeClr val="tx1">
                  <a:lumMod val="50000"/>
                  <a:lumOff val="50000"/>
                </a:schemeClr>
              </a:gs>
            </a:gsLst>
            <a:path path="shape">
              <a:fillToRect l="50000" t="50000" r="50000" b="50000"/>
            </a:path>
            <a:tileRect/>
          </a:gradFill>
          <a:ln w="2857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/楕円 13"/>
          <p:cNvSpPr/>
          <p:nvPr/>
        </p:nvSpPr>
        <p:spPr>
          <a:xfrm>
            <a:off x="4829693" y="3708211"/>
            <a:ext cx="879214" cy="879214"/>
          </a:xfrm>
          <a:prstGeom prst="ellipse">
            <a:avLst/>
          </a:prstGeom>
          <a:gradFill flip="none" rotWithShape="1">
            <a:gsLst>
              <a:gs pos="72000">
                <a:schemeClr val="bg1"/>
              </a:gs>
              <a:gs pos="100000">
                <a:schemeClr val="tx1">
                  <a:lumMod val="50000"/>
                  <a:lumOff val="50000"/>
                </a:schemeClr>
              </a:gs>
            </a:gsLst>
            <a:path path="shape">
              <a:fillToRect l="50000" t="50000" r="50000" b="50000"/>
            </a:path>
            <a:tileRect/>
          </a:gradFill>
          <a:ln w="2857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星 5 14"/>
          <p:cNvSpPr/>
          <p:nvPr/>
        </p:nvSpPr>
        <p:spPr>
          <a:xfrm>
            <a:off x="4538710" y="3153070"/>
            <a:ext cx="164943" cy="164943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円/楕円 15"/>
          <p:cNvSpPr/>
          <p:nvPr/>
        </p:nvSpPr>
        <p:spPr>
          <a:xfrm>
            <a:off x="4173938" y="1677617"/>
            <a:ext cx="879214" cy="879214"/>
          </a:xfrm>
          <a:prstGeom prst="ellipse">
            <a:avLst/>
          </a:prstGeom>
          <a:gradFill flip="none" rotWithShape="1">
            <a:gsLst>
              <a:gs pos="72000">
                <a:schemeClr val="bg1"/>
              </a:gs>
              <a:gs pos="100000">
                <a:schemeClr val="tx1">
                  <a:lumMod val="50000"/>
                  <a:lumOff val="50000"/>
                </a:schemeClr>
              </a:gs>
            </a:gsLst>
            <a:path path="shape">
              <a:fillToRect l="50000" t="50000" r="50000" b="50000"/>
            </a:path>
            <a:tileRect/>
          </a:gradFill>
          <a:ln w="2857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図形グループ 16"/>
          <p:cNvGrpSpPr/>
          <p:nvPr/>
        </p:nvGrpSpPr>
        <p:grpSpPr>
          <a:xfrm>
            <a:off x="3109886" y="1677617"/>
            <a:ext cx="3020456" cy="2909808"/>
            <a:chOff x="3109886" y="1677617"/>
            <a:chExt cx="3020456" cy="2909808"/>
          </a:xfrm>
          <a:solidFill>
            <a:schemeClr val="bg1"/>
          </a:solidFill>
        </p:grpSpPr>
        <p:sp>
          <p:nvSpPr>
            <p:cNvPr id="18" name="星 5 17"/>
            <p:cNvSpPr/>
            <p:nvPr/>
          </p:nvSpPr>
          <p:spPr>
            <a:xfrm>
              <a:off x="4538710" y="3153070"/>
              <a:ext cx="164943" cy="164943"/>
            </a:xfrm>
            <a:prstGeom prst="star5">
              <a:avLst/>
            </a:prstGeom>
            <a:grp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円/楕円 18"/>
            <p:cNvSpPr/>
            <p:nvPr/>
          </p:nvSpPr>
          <p:spPr>
            <a:xfrm>
              <a:off x="5251128" y="2454745"/>
              <a:ext cx="879214" cy="879214"/>
            </a:xfrm>
            <a:prstGeom prst="ellipse">
              <a:avLst/>
            </a:prstGeom>
            <a:grpFill/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円/楕円 19"/>
            <p:cNvSpPr/>
            <p:nvPr/>
          </p:nvSpPr>
          <p:spPr>
            <a:xfrm>
              <a:off x="3109886" y="2454745"/>
              <a:ext cx="879214" cy="879214"/>
            </a:xfrm>
            <a:prstGeom prst="ellipse">
              <a:avLst/>
            </a:prstGeom>
            <a:grpFill/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円/楕円 20"/>
            <p:cNvSpPr/>
            <p:nvPr/>
          </p:nvSpPr>
          <p:spPr>
            <a:xfrm>
              <a:off x="3516505" y="3708211"/>
              <a:ext cx="879214" cy="879214"/>
            </a:xfrm>
            <a:prstGeom prst="ellipse">
              <a:avLst/>
            </a:prstGeom>
            <a:grpFill/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円/楕円 21"/>
            <p:cNvSpPr/>
            <p:nvPr/>
          </p:nvSpPr>
          <p:spPr>
            <a:xfrm>
              <a:off x="4836043" y="3708211"/>
              <a:ext cx="879214" cy="879214"/>
            </a:xfrm>
            <a:prstGeom prst="ellipse">
              <a:avLst/>
            </a:prstGeom>
            <a:grpFill/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円/楕円 22"/>
            <p:cNvSpPr/>
            <p:nvPr/>
          </p:nvSpPr>
          <p:spPr>
            <a:xfrm>
              <a:off x="4180288" y="1677617"/>
              <a:ext cx="879214" cy="879214"/>
            </a:xfrm>
            <a:prstGeom prst="ellipse">
              <a:avLst/>
            </a:prstGeom>
            <a:grpFill/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nodeType="afterEffect">
                                  <p:stCondLst>
                                    <p:cond delay="1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078120"/>
            <a:ext cx="7772400" cy="2135844"/>
          </a:xfrm>
        </p:spPr>
        <p:txBody>
          <a:bodyPr>
            <a:normAutofit/>
          </a:bodyPr>
          <a:lstStyle/>
          <a:p>
            <a:r>
              <a:rPr lang="ja-JP" altLang="en-US" sz="4000" dirty="0" smtClean="0">
                <a:latin typeface="ヒラギノ角ゴ Pro W3"/>
                <a:ea typeface="ヒラギノ角ゴ Pro W3"/>
                <a:cs typeface="ヒラギノ角ゴ Pro W3"/>
              </a:rPr>
              <a:t>ありがとうございます</a:t>
            </a:r>
            <a:endParaRPr lang="ja-JP" altLang="en-US" sz="4000" dirty="0">
              <a:latin typeface="ヒラギノ角ゴ Pro W3"/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67</Words>
  <Application>Microsoft Macintosh PowerPoint</Application>
  <PresentationFormat>画面に合わせる (4:3)</PresentationFormat>
  <Paragraphs>7</Paragraphs>
  <Slides>8</Slides>
  <Notes>0</Notes>
  <HiddenSlides>0</HiddenSlides>
  <MMClips>0</MMClips>
  <ScaleCrop>false</ScaleCrop>
  <HeadingPairs>
    <vt:vector size="4" baseType="variant"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Office テーマ</vt:lpstr>
      <vt:lpstr>Polygonization Effect  ポリゴン化効果</vt:lpstr>
      <vt:lpstr>頭を動かさずに中央の 明滅する星を凝視してください 周囲の５つの円が多角形にみえます</vt:lpstr>
      <vt:lpstr>スライド 3</vt:lpstr>
      <vt:lpstr>線図形のみの点滅では ほとんど効果は起きません</vt:lpstr>
      <vt:lpstr>スライド 5</vt:lpstr>
      <vt:lpstr>グラデーション図形の 交替呈示が重要</vt:lpstr>
      <vt:lpstr>スライド 7</vt:lpstr>
      <vt:lpstr>ありがとうございます</vt:lpstr>
    </vt:vector>
  </TitlesOfParts>
  <Company>東北学院大学心理学研究室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Circle Distortion Effect</dc:title>
  <dc:creator>Sakurai Kenzo</dc:creator>
  <cp:lastModifiedBy>Sakurai Kenzo</cp:lastModifiedBy>
  <cp:revision>33</cp:revision>
  <dcterms:created xsi:type="dcterms:W3CDTF">2013-11-06T13:30:26Z</dcterms:created>
  <dcterms:modified xsi:type="dcterms:W3CDTF">2013-11-06T13:33:40Z</dcterms:modified>
</cp:coreProperties>
</file>